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2" r:id="rId1"/>
  </p:sldMasterIdLst>
  <p:notesMasterIdLst>
    <p:notesMasterId r:id="rId14"/>
  </p:notesMasterIdLst>
  <p:handoutMasterIdLst>
    <p:handoutMasterId r:id="rId15"/>
  </p:handoutMasterIdLst>
  <p:sldIdLst>
    <p:sldId id="256" r:id="rId2"/>
    <p:sldId id="326" r:id="rId3"/>
    <p:sldId id="292" r:id="rId4"/>
    <p:sldId id="440" r:id="rId5"/>
    <p:sldId id="441" r:id="rId6"/>
    <p:sldId id="442" r:id="rId7"/>
    <p:sldId id="445" r:id="rId8"/>
    <p:sldId id="444" r:id="rId9"/>
    <p:sldId id="443" r:id="rId10"/>
    <p:sldId id="446" r:id="rId11"/>
    <p:sldId id="439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CFF"/>
    <a:srgbClr val="FFFFFF"/>
    <a:srgbClr val="00FF84"/>
    <a:srgbClr val="99CCFF"/>
    <a:srgbClr val="6699FF"/>
    <a:srgbClr val="D60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50" autoAdjust="0"/>
    <p:restoredTop sz="94249" autoAdjust="0"/>
  </p:normalViewPr>
  <p:slideViewPr>
    <p:cSldViewPr>
      <p:cViewPr varScale="1">
        <p:scale>
          <a:sx n="95" d="100"/>
          <a:sy n="95" d="100"/>
        </p:scale>
        <p:origin x="96" y="12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E8E5C3A-A5D4-DFCB-D2A6-7DC5B364517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019D8A-510F-E67F-0DA7-D33BF6BCC1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93ADB3-2A5D-4B06-BCAC-6C85FEB7E688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6D35B3-0EC7-9204-393C-905A163C2A4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78EF40-4524-B853-AF4B-B6B28E25247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7E682B-489A-4920-A802-FD86BB47F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3587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DBDD9-AE0A-4DB7-9958-015CB1986DD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858F40-C7C9-4E4C-B65B-5802211AC5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2947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1" y="0"/>
            <a:ext cx="12191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355848"/>
            <a:ext cx="107696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>
                <a:latin typeface="+mn-lt"/>
                <a:cs typeface="Times New Roman" panose="02020603050405020304" pitchFamily="18" charset="0"/>
              </a:defRPr>
            </a:lvl1pPr>
            <a:extLst/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828800"/>
            <a:ext cx="107696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  <a:latin typeface="+mn-lt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r>
              <a:rPr kumimoji="0"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9A42-72C9-482F-8812-181CEE33E996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39195" y="6476999"/>
            <a:ext cx="1151205" cy="274320"/>
          </a:xfrm>
        </p:spPr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B60040-A2B3-43C4-A837-921C9C409597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8798560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Rectangle 7"/>
          <p:cNvSpPr/>
          <p:nvPr/>
        </p:nvSpPr>
        <p:spPr bwMode="ltGray">
          <a:xfrm>
            <a:off x="8863584" y="0"/>
            <a:ext cx="33528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274641"/>
            <a:ext cx="2540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304801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C3001-A44F-4D93-8C62-F6EBA85846B3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20796" y="6377460"/>
            <a:ext cx="51152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10972800" cy="792478"/>
          </a:xfrm>
        </p:spPr>
        <p:txBody>
          <a:bodyPr>
            <a:noAutofit/>
          </a:bodyPr>
          <a:lstStyle>
            <a:lvl1pPr>
              <a:defRPr sz="4000">
                <a:latin typeface="+mn-lt"/>
              </a:defRPr>
            </a:lvl1pPr>
            <a:extLst/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66799"/>
            <a:ext cx="10972800" cy="5486401"/>
          </a:xfrm>
        </p:spPr>
        <p:txBody>
          <a:bodyPr/>
          <a:lstStyle>
            <a:lvl1pPr>
              <a:defRPr sz="2400">
                <a:latin typeface="+mn-lt"/>
                <a:cs typeface="Times New Roman" panose="02020603050405020304" pitchFamily="18" charset="0"/>
              </a:defRPr>
            </a:lvl1pPr>
            <a:lvl2pPr>
              <a:defRPr sz="2400">
                <a:latin typeface="+mn-lt"/>
                <a:cs typeface="Times New Roman" panose="02020603050405020304" pitchFamily="18" charset="0"/>
              </a:defRPr>
            </a:lvl2pPr>
            <a:lvl3pPr>
              <a:defRPr sz="2000">
                <a:latin typeface="+mn-lt"/>
                <a:cs typeface="Times New Roman" panose="02020603050405020304" pitchFamily="18" charset="0"/>
              </a:defRPr>
            </a:lvl3pPr>
            <a:lvl4pPr>
              <a:defRPr sz="2000">
                <a:latin typeface="+mn-lt"/>
                <a:cs typeface="Times New Roman" panose="02020603050405020304" pitchFamily="18" charset="0"/>
              </a:defRPr>
            </a:lvl4pPr>
            <a:lvl5pPr>
              <a:defRPr sz="1800">
                <a:latin typeface="+mn-lt"/>
                <a:cs typeface="Times New Roman" panose="02020603050405020304" pitchFamily="18" charset="0"/>
              </a:defRPr>
            </a:lvl5pPr>
            <a:extLst/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14E71-428F-4061-BA7B-5C6D3D5FC028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 b="1">
                <a:solidFill>
                  <a:schemeClr val="accent4">
                    <a:lumMod val="75000"/>
                  </a:schemeClr>
                </a:solidFill>
              </a:defRPr>
            </a:lvl1pPr>
          </a:lstStyle>
          <a:p>
            <a:fld id="{302755A7-14C3-4271-9743-D1DE7E0E674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12192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12192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9744" y="118872"/>
            <a:ext cx="10684256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  <a:extLst/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7552" y="1828800"/>
            <a:ext cx="10696448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82DA8-0A6B-43B6-82D4-8313A1CDAEFA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066800"/>
            <a:ext cx="5384800" cy="5330952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066800"/>
            <a:ext cx="5384800" cy="533095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6656D-A08D-4647-8C54-2B1FA20171F4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98988"/>
            <a:ext cx="5386917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4951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698988"/>
            <a:ext cx="5389033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44951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8FC41-B441-49D7-AFB6-5404CA4EA31E}" type="datetime1">
              <a:rPr lang="en-US" smtClean="0"/>
              <a:t>1/23/2025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1CC15-9DDF-400B-93C6-B84C5D48CD2E}" type="datetime1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425EC-DF06-4932-9115-BA0E321F4D39}" type="datetime1">
              <a:rPr lang="en-US" smtClean="0"/>
              <a:t>1/23/2025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784" y="152400"/>
            <a:ext cx="3364992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5837" y="1743134"/>
            <a:ext cx="7894188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784" y="1730018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102C9-5E53-4D5D-8E84-6BCE5D3B0BD0}" type="datetime1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55448"/>
            <a:ext cx="3366867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71741" y="1484808"/>
            <a:ext cx="8329863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  <a:extLst/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" y="1728216"/>
            <a:ext cx="329184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19456" y="1170432"/>
            <a:ext cx="3364992" cy="201168"/>
          </a:xfrm>
        </p:spPr>
        <p:txBody>
          <a:bodyPr/>
          <a:lstStyle/>
          <a:p>
            <a:fld id="{76009B1D-459D-4B8C-8284-2D49F753AAA8}" type="datetime1">
              <a:rPr lang="en-US" smtClean="0"/>
              <a:t>1/23/2025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Rectangle 8"/>
          <p:cNvSpPr/>
          <p:nvPr/>
        </p:nvSpPr>
        <p:spPr bwMode="invGray">
          <a:xfrm>
            <a:off x="3807649" y="0"/>
            <a:ext cx="6096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47744" y="1170432"/>
            <a:ext cx="6925056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119104" y="1170432"/>
            <a:ext cx="978485" cy="201168"/>
          </a:xfrm>
        </p:spPr>
        <p:txBody>
          <a:bodyPr/>
          <a:lstStyle/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944881"/>
            <a:ext cx="12192000" cy="45719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7" name="Rectangle 6"/>
          <p:cNvSpPr/>
          <p:nvPr/>
        </p:nvSpPr>
        <p:spPr bwMode="ltGray">
          <a:xfrm>
            <a:off x="1" y="2"/>
            <a:ext cx="12191999" cy="914398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14301"/>
            <a:ext cx="10972800" cy="685800"/>
          </a:xfrm>
          <a:prstGeom prst="rect">
            <a:avLst/>
          </a:prstGeom>
        </p:spPr>
        <p:txBody>
          <a:bodyPr vert="horz" lIns="91440" rIns="45720" rtlCol="0" anchor="ctr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066799"/>
            <a:ext cx="11074400" cy="5486401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76999"/>
            <a:ext cx="28448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0834932A-DC95-4A46-898E-B6EB785FC429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20796" y="6476999"/>
            <a:ext cx="7343625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39195" y="6476999"/>
            <a:ext cx="978485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  <a:extLst/>
          </a:lstStyle>
          <a:p>
            <a:fld id="{302755A7-14C3-4271-9743-D1DE7E0E674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/>
  <p:txStyles>
    <p:titleStyle>
      <a:lvl1pPr algn="l" rtl="0" eaLnBrk="1" latinLnBrk="0" hangingPunct="1">
        <a:spcBef>
          <a:spcPct val="0"/>
        </a:spcBef>
        <a:buNone/>
        <a:defRPr kumimoji="0" sz="40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  <a:extLst/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799503"/>
            <a:ext cx="10287000" cy="775318"/>
          </a:xfrm>
        </p:spPr>
        <p:txBody>
          <a:bodyPr>
            <a:noAutofit/>
          </a:bodyPr>
          <a:lstStyle/>
          <a:p>
            <a:pPr algn="ctr"/>
            <a:r>
              <a:rPr lang="en-US" sz="2800" dirty="0">
                <a:solidFill>
                  <a:srgbClr val="FFFF00"/>
                </a:solidFill>
              </a:rPr>
              <a:t>Fruit Slicing Game Using </a:t>
            </a:r>
            <a:r>
              <a:rPr lang="en-US" sz="2800" dirty="0" err="1">
                <a:solidFill>
                  <a:srgbClr val="FFFF00"/>
                </a:solidFill>
              </a:rPr>
              <a:t>Opengl</a:t>
            </a:r>
            <a:r>
              <a:rPr lang="en-US" sz="2800" dirty="0">
                <a:solidFill>
                  <a:srgbClr val="FFFF00"/>
                </a:solidFill>
              </a:rPr>
              <a:t> 3.3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241237-ACE1-7941-91A6-255F5BE2E0F5}"/>
              </a:ext>
            </a:extLst>
          </p:cNvPr>
          <p:cNvSpPr txBox="1"/>
          <p:nvPr/>
        </p:nvSpPr>
        <p:spPr>
          <a:xfrm>
            <a:off x="1524000" y="5436714"/>
            <a:ext cx="914400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Khulna University of Engineering &amp; Technology, Khulna-9203</a:t>
            </a:r>
          </a:p>
          <a:p>
            <a:pPr algn="ctr"/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Bangladesh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CC06054-0383-CDAA-5A3D-AEB05BD38D12}"/>
              </a:ext>
            </a:extLst>
          </p:cNvPr>
          <p:cNvSpPr/>
          <p:nvPr/>
        </p:nvSpPr>
        <p:spPr>
          <a:xfrm>
            <a:off x="7356628" y="2195771"/>
            <a:ext cx="350519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Presented By:</a:t>
            </a:r>
          </a:p>
          <a:p>
            <a:r>
              <a:rPr lang="en-US" sz="2000" b="1" dirty="0">
                <a:solidFill>
                  <a:srgbClr val="FFFF00"/>
                </a:solidFill>
              </a:rPr>
              <a:t>Syed Nafisur Rahman </a:t>
            </a:r>
            <a:r>
              <a:rPr lang="en-US" sz="2000" b="1" dirty="0" err="1">
                <a:solidFill>
                  <a:srgbClr val="FFFF00"/>
                </a:solidFill>
              </a:rPr>
              <a:t>Shuvro</a:t>
            </a:r>
            <a:endParaRPr lang="en-US" sz="2000" b="1" dirty="0">
              <a:solidFill>
                <a:srgbClr val="FFFF00"/>
              </a:solidFill>
            </a:endParaRPr>
          </a:p>
          <a:p>
            <a:r>
              <a:rPr lang="en-US" sz="2000" dirty="0">
                <a:solidFill>
                  <a:srgbClr val="FFFF00"/>
                </a:solidFill>
              </a:rPr>
              <a:t>Roll: 1907064</a:t>
            </a:r>
          </a:p>
          <a:p>
            <a:r>
              <a:rPr lang="en-US" sz="2000" dirty="0">
                <a:solidFill>
                  <a:srgbClr val="FFFF00"/>
                </a:solidFill>
              </a:rPr>
              <a:t>4</a:t>
            </a:r>
            <a:r>
              <a:rPr lang="en-US" sz="2000" baseline="30000" dirty="0">
                <a:solidFill>
                  <a:srgbClr val="FFFF00"/>
                </a:solidFill>
              </a:rPr>
              <a:t>th</a:t>
            </a:r>
            <a:r>
              <a:rPr lang="en-US" sz="2000" dirty="0">
                <a:solidFill>
                  <a:srgbClr val="FFFF00"/>
                </a:solidFill>
              </a:rPr>
              <a:t> year</a:t>
            </a:r>
          </a:p>
          <a:p>
            <a:r>
              <a:rPr lang="en-US" sz="2000" dirty="0">
                <a:solidFill>
                  <a:srgbClr val="FFFF00"/>
                </a:solidFill>
              </a:rPr>
              <a:t>2nd semester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4D1E73-2F1B-618C-8509-1D69A00F9F02}"/>
              </a:ext>
            </a:extLst>
          </p:cNvPr>
          <p:cNvSpPr txBox="1"/>
          <p:nvPr/>
        </p:nvSpPr>
        <p:spPr>
          <a:xfrm>
            <a:off x="1295402" y="2195771"/>
            <a:ext cx="761999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FF00"/>
                </a:solidFill>
              </a:rPr>
              <a:t>Presented To: </a:t>
            </a:r>
          </a:p>
          <a:p>
            <a:r>
              <a:rPr lang="en-US" sz="2000" b="1" dirty="0">
                <a:solidFill>
                  <a:srgbClr val="FFFF00"/>
                </a:solidFill>
              </a:rPr>
              <a:t>Dr. Sk. Md. </a:t>
            </a:r>
            <a:r>
              <a:rPr lang="en-US" sz="2000" b="1" dirty="0" err="1">
                <a:solidFill>
                  <a:srgbClr val="FFFF00"/>
                </a:solidFill>
              </a:rPr>
              <a:t>Masudul</a:t>
            </a:r>
            <a:r>
              <a:rPr lang="en-US" sz="2000" b="1" dirty="0">
                <a:solidFill>
                  <a:srgbClr val="FFFF00"/>
                </a:solidFill>
              </a:rPr>
              <a:t> Ahsan</a:t>
            </a:r>
          </a:p>
          <a:p>
            <a:r>
              <a:rPr lang="en-US" sz="2000" dirty="0">
                <a:solidFill>
                  <a:srgbClr val="FFFF00"/>
                </a:solidFill>
              </a:rPr>
              <a:t>Professor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Department of Computer Science and Engineering </a:t>
            </a:r>
          </a:p>
          <a:p>
            <a:endParaRPr lang="en-US" sz="2000" dirty="0">
              <a:solidFill>
                <a:srgbClr val="FFFF00"/>
              </a:solidFill>
            </a:endParaRPr>
          </a:p>
          <a:p>
            <a:r>
              <a:rPr lang="en-US" sz="2000" b="1" dirty="0">
                <a:solidFill>
                  <a:srgbClr val="FFFF00"/>
                </a:solidFill>
              </a:rPr>
              <a:t>Md. </a:t>
            </a:r>
            <a:r>
              <a:rPr lang="en-US" sz="2000" b="1" dirty="0" err="1">
                <a:solidFill>
                  <a:srgbClr val="FFFF00"/>
                </a:solidFill>
              </a:rPr>
              <a:t>Badiuzzaman</a:t>
            </a:r>
            <a:r>
              <a:rPr lang="en-US" sz="2000" b="1" dirty="0">
                <a:solidFill>
                  <a:srgbClr val="FFFF00"/>
                </a:solidFill>
              </a:rPr>
              <a:t> Shuvo</a:t>
            </a:r>
          </a:p>
          <a:p>
            <a:r>
              <a:rPr lang="en-US" sz="2000" dirty="0">
                <a:solidFill>
                  <a:srgbClr val="FFFF00"/>
                </a:solidFill>
              </a:rPr>
              <a:t>Lecturer</a:t>
            </a:r>
          </a:p>
          <a:p>
            <a:r>
              <a:rPr lang="en-US" sz="2000" dirty="0">
                <a:solidFill>
                  <a:srgbClr val="FFFF00"/>
                </a:solidFill>
              </a:rPr>
              <a:t>Department of Computer Science and Engineering </a:t>
            </a:r>
          </a:p>
          <a:p>
            <a:r>
              <a:rPr lang="en-US" sz="2000" dirty="0">
                <a:solidFill>
                  <a:srgbClr val="FFFF00"/>
                </a:solidFill>
              </a:rPr>
              <a:t>      </a:t>
            </a:r>
            <a:endParaRPr lang="en-GB" sz="2000" dirty="0">
              <a:solidFill>
                <a:srgbClr val="FFFF00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0D330E8-419D-4A72-9D68-929ACB4AE609}"/>
              </a:ext>
            </a:extLst>
          </p:cNvPr>
          <p:cNvSpPr txBox="1">
            <a:spLocks/>
          </p:cNvSpPr>
          <p:nvPr/>
        </p:nvSpPr>
        <p:spPr>
          <a:xfrm>
            <a:off x="914400" y="990600"/>
            <a:ext cx="10287000" cy="597584"/>
          </a:xfrm>
          <a:prstGeom prst="rect">
            <a:avLst/>
          </a:prstGeom>
        </p:spPr>
        <p:txBody>
          <a:bodyPr vert="horz" lIns="91440" tIns="0" rIns="45720" bIns="0" rtlCol="0" anchor="t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700" b="1" kern="1200">
                <a:solidFill>
                  <a:schemeClr val="accent1">
                    <a:satMod val="150000"/>
                  </a:schemeClr>
                </a:solidFill>
                <a:effectLst/>
                <a:latin typeface="+mn-lt"/>
                <a:ea typeface="+mj-ea"/>
                <a:cs typeface="Times New Roman" panose="02020603050405020304" pitchFamily="18" charset="0"/>
              </a:defRPr>
            </a:lvl1pPr>
            <a:extLst/>
          </a:lstStyle>
          <a:p>
            <a:pPr algn="ctr"/>
            <a:endParaRPr lang="en-US" sz="440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BF889A5-7A2C-4632-BFED-4B729A8E1D28}"/>
              </a:ext>
            </a:extLst>
          </p:cNvPr>
          <p:cNvSpPr txBox="1">
            <a:spLocks/>
          </p:cNvSpPr>
          <p:nvPr/>
        </p:nvSpPr>
        <p:spPr>
          <a:xfrm>
            <a:off x="914400" y="1022412"/>
            <a:ext cx="10287000" cy="597584"/>
          </a:xfrm>
          <a:prstGeom prst="rect">
            <a:avLst/>
          </a:prstGeom>
        </p:spPr>
        <p:txBody>
          <a:bodyPr vert="horz" lIns="91440" tIns="0" rIns="45720" bIns="0" rtlCol="0" anchor="t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700" b="1" kern="1200">
                <a:solidFill>
                  <a:schemeClr val="accent1">
                    <a:satMod val="150000"/>
                  </a:schemeClr>
                </a:solidFill>
                <a:effectLst/>
                <a:latin typeface="+mn-lt"/>
                <a:ea typeface="+mj-ea"/>
                <a:cs typeface="Times New Roman" panose="02020603050405020304" pitchFamily="18" charset="0"/>
              </a:defRPr>
            </a:lvl1pPr>
            <a:extLst/>
          </a:lstStyle>
          <a:p>
            <a:pPr algn="ctr"/>
            <a:endParaRPr lang="en-US" sz="4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573061-2EB7-40C3-BB6A-EF6179A413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2906" y="1396326"/>
            <a:ext cx="1186187" cy="13461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483D0B7-B13A-499B-B6EB-DD7C9DF36833}"/>
              </a:ext>
            </a:extLst>
          </p:cNvPr>
          <p:cNvSpPr txBox="1"/>
          <p:nvPr/>
        </p:nvSpPr>
        <p:spPr>
          <a:xfrm>
            <a:off x="4038600" y="406341"/>
            <a:ext cx="464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FFF00"/>
                </a:solidFill>
              </a:rPr>
              <a:t>                        CSE 4208 </a:t>
            </a:r>
          </a:p>
        </p:txBody>
      </p:sp>
    </p:spTree>
    <p:extLst>
      <p:ext uri="{BB962C8B-B14F-4D97-AF65-F5344CB8AC3E}">
        <p14:creationId xmlns:p14="http://schemas.microsoft.com/office/powerpoint/2010/main" val="2131014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0162"/>
    </mc:Choice>
    <mc:Fallback xmlns="">
      <p:transition advTm="10162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FE4EF-A3F2-EF25-0EE3-25F94C5A1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Video</a:t>
            </a:r>
          </a:p>
        </p:txBody>
      </p:sp>
      <p:pic>
        <p:nvPicPr>
          <p:cNvPr id="6" name="video1418373133">
            <a:hlinkClick r:id="" action="ppaction://media"/>
            <a:extLst>
              <a:ext uri="{FF2B5EF4-FFF2-40B4-BE49-F238E27FC236}">
                <a16:creationId xmlns:a16="http://schemas.microsoft.com/office/drawing/2014/main" id="{EFFA91AD-F3B0-E38C-6A7F-10C81BD18E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1104900"/>
            <a:ext cx="9753600" cy="46482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EA5DC-CC43-C1AF-AFBB-B1DE85AC8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14E71-428F-4061-BA7B-5C6D3D5FC028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A04CE-830A-D575-276F-6BC510022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059744-2F51-FDC3-0CEE-E99B31483A29}"/>
              </a:ext>
            </a:extLst>
          </p:cNvPr>
          <p:cNvSpPr txBox="1"/>
          <p:nvPr/>
        </p:nvSpPr>
        <p:spPr>
          <a:xfrm>
            <a:off x="5089410" y="6276911"/>
            <a:ext cx="2064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Fig-7: Project Video</a:t>
            </a:r>
          </a:p>
        </p:txBody>
      </p:sp>
    </p:spTree>
    <p:extLst>
      <p:ext uri="{BB962C8B-B14F-4D97-AF65-F5344CB8AC3E}">
        <p14:creationId xmlns:p14="http://schemas.microsoft.com/office/powerpoint/2010/main" val="1849972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92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8E4B8-1BB8-5A85-E4A0-F91A977D8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13271-95B8-EF31-3B31-87BDE397F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11</a:t>
            </a:fld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5B7583-074C-44C0-8D16-64A1C4A86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EC352-BE99-45E3-859D-E6B3DAAC79F5}" type="datetime1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1/23/2025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88D9DF-B4C7-C63C-9191-A05F07788F52}"/>
              </a:ext>
            </a:extLst>
          </p:cNvPr>
          <p:cNvSpPr txBox="1"/>
          <p:nvPr/>
        </p:nvSpPr>
        <p:spPr>
          <a:xfrm>
            <a:off x="609600" y="1741037"/>
            <a:ext cx="4648200" cy="168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Lecture Provided in the classes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Provided lecture sheets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https://learnopengl.com/</a:t>
            </a:r>
          </a:p>
        </p:txBody>
      </p:sp>
    </p:spTree>
    <p:extLst>
      <p:ext uri="{BB962C8B-B14F-4D97-AF65-F5344CB8AC3E}">
        <p14:creationId xmlns:p14="http://schemas.microsoft.com/office/powerpoint/2010/main" val="3028184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514600" y="2438401"/>
            <a:ext cx="69342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b="1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GB" sz="4000" dirty="0">
              <a:solidFill>
                <a:srgbClr val="FFFF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502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5105400" cy="3335056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</a:rPr>
              <a:t>Introduction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</a:rPr>
              <a:t>Keyboard Control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</a:rPr>
              <a:t>Feature</a:t>
            </a:r>
          </a:p>
          <a:p>
            <a:pPr algn="just">
              <a:lnSpc>
                <a:spcPct val="150000"/>
              </a:lnSpc>
            </a:pPr>
            <a:r>
              <a:rPr lang="en-US" sz="2800" dirty="0">
                <a:latin typeface="Times New Roman" panose="02020603050405020304" pitchFamily="18" charset="0"/>
              </a:rPr>
              <a:t>Project Video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2</a:t>
            </a:fld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142FF-1D9F-4F15-B67A-5A55464D9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2A566B-3513-494C-A048-D8C17A665603}" type="datetime1">
              <a:rPr lang="en-US" smtClean="0"/>
              <a:t>1/23/2025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35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014"/>
    </mc:Choice>
    <mc:Fallback xmlns="">
      <p:transition advTm="501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33223" y="5830874"/>
            <a:ext cx="444768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GB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E6D23D-D3D1-498C-9196-DD192B090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E244C4-9F42-4298-AB0F-8F8E508F8552}" type="datetime1">
              <a:rPr lang="en-US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1/23/2025</a:t>
            </a:fld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759C12-CF18-0F74-12F6-9D5EC47D6732}"/>
              </a:ext>
            </a:extLst>
          </p:cNvPr>
          <p:cNvSpPr txBox="1"/>
          <p:nvPr/>
        </p:nvSpPr>
        <p:spPr>
          <a:xfrm>
            <a:off x="685799" y="1754022"/>
            <a:ext cx="10253395" cy="2241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Here,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Opengl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3.3 is used to simulate the Fruit Slicing Game.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game, main objective is to cut the watermelon with the knife</a:t>
            </a:r>
            <a:r>
              <a:rPr lang="en-US" sz="2000" dirty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will be three chances. By missing the fruit, one chance will be deducted.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Lighting, shading, texturing are used to enhance the relativity of the simulation.</a:t>
            </a:r>
          </a:p>
        </p:txBody>
      </p:sp>
    </p:spTree>
    <p:extLst>
      <p:ext uri="{BB962C8B-B14F-4D97-AF65-F5344CB8AC3E}">
        <p14:creationId xmlns:p14="http://schemas.microsoft.com/office/powerpoint/2010/main" val="2825404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3929"/>
    </mc:Choice>
    <mc:Fallback xmlns="">
      <p:transition advTm="23929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C555A-D508-5B8F-948E-FFD14D525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Keyboard Control (Lighting)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B4858-DEAB-B02E-D574-7F97886A0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14E71-428F-4061-BA7B-5C6D3D5FC028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B4765-A6D9-A2B4-DBC9-149186367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133EFE-5B81-B475-0BBD-D70BC29C266B}"/>
              </a:ext>
            </a:extLst>
          </p:cNvPr>
          <p:cNvSpPr txBox="1"/>
          <p:nvPr/>
        </p:nvSpPr>
        <p:spPr>
          <a:xfrm>
            <a:off x="609600" y="1524000"/>
            <a:ext cx="10936648" cy="30785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1: Toggle between different directional light configurations (dirlight1, dirlight2, dirlight3).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2: </a:t>
            </a:r>
            <a:r>
              <a:rPr lang="en-US" sz="22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Pointlight</a:t>
            </a: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turn on or off.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3: Spotlight turn on or off.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4: Toggle ambient light for all active lights on or off.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5: Toggle diffuse light for all active lights on or off. </a:t>
            </a:r>
          </a:p>
          <a:p>
            <a:pPr>
              <a:lnSpc>
                <a:spcPct val="150000"/>
              </a:lnSpc>
            </a:pPr>
            <a:r>
              <a:rPr lang="en-US" sz="22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6: Toggle specular light for all active lights on or off.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362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78654-AD4F-E7AF-DAB2-5DEE2D023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Keyboard Control (View)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C635A-BB77-22D5-A481-BB7FA9CB1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14E71-428F-4061-BA7B-5C6D3D5FC028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6843BE-1E27-3F80-7BBA-EB6A58E33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85B719-6861-528A-B364-E010EFE94636}"/>
              </a:ext>
            </a:extLst>
          </p:cNvPr>
          <p:cNvSpPr txBox="1"/>
          <p:nvPr/>
        </p:nvSpPr>
        <p:spPr>
          <a:xfrm>
            <a:off x="838200" y="1563841"/>
            <a:ext cx="6128084" cy="3730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W: Camera Forward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S: Camera Backward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A: Camera Left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D: Camera Right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UP: Knife up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LEFT: Knife left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DOWN: Knife down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RIGHT: Knife right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3702C2-E3BA-E4AD-178B-0516B5EE5CCC}"/>
              </a:ext>
            </a:extLst>
          </p:cNvPr>
          <p:cNvSpPr txBox="1"/>
          <p:nvPr/>
        </p:nvSpPr>
        <p:spPr>
          <a:xfrm>
            <a:off x="6553200" y="1563840"/>
            <a:ext cx="6128084" cy="3730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C: Pitch up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X: Pitch down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Y: Yaw left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U: Yaw right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Q: Roll left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E: Roll right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K: Game Restart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• Press G: Move the Knife</a:t>
            </a:r>
          </a:p>
        </p:txBody>
      </p:sp>
    </p:spTree>
    <p:extLst>
      <p:ext uri="{BB962C8B-B14F-4D97-AF65-F5344CB8AC3E}">
        <p14:creationId xmlns:p14="http://schemas.microsoft.com/office/powerpoint/2010/main" val="2752480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A7FD-C52C-20A7-BB45-8736432AE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4C16975-9219-7A3D-4E83-C3D8B807BF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780" y="1219200"/>
            <a:ext cx="5638800" cy="43434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4654E-67BF-7BD2-02DB-A4BAE7448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14E71-428F-4061-BA7B-5C6D3D5FC028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57E060-7A61-1513-C9F8-18F86653F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162109-63C2-8061-A9A4-A0B02A6C6DB3}"/>
              </a:ext>
            </a:extLst>
          </p:cNvPr>
          <p:cNvSpPr txBox="1"/>
          <p:nvPr/>
        </p:nvSpPr>
        <p:spPr>
          <a:xfrm>
            <a:off x="4280919" y="5728456"/>
            <a:ext cx="3630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Fig-1: Overview from different angle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EE77429-3D44-7AC2-240A-6BDEAC2AC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280" y="1219200"/>
            <a:ext cx="54864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335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65C5-2A63-66DD-52C9-BE68F51C5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(cont’d)</a:t>
            </a:r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5BA0EA3-720C-6879-27A9-5195C571A4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52600"/>
            <a:ext cx="3386447" cy="3220453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2AEC5-78C4-3AD2-47F6-EAFBE4314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14E71-428F-4061-BA7B-5C6D3D5FC028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1F532C-665D-4A87-6739-B71431CEE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2EF631D-DF3B-E176-2A73-9D64656310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1752600"/>
            <a:ext cx="3386447" cy="32204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62A970-9044-15CD-9164-028DEA9CFF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0" y="1752599"/>
            <a:ext cx="3391373" cy="322045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6C7E1DE-0DEF-42D6-DD86-4878512C80B1}"/>
              </a:ext>
            </a:extLst>
          </p:cNvPr>
          <p:cNvSpPr txBox="1"/>
          <p:nvPr/>
        </p:nvSpPr>
        <p:spPr>
          <a:xfrm>
            <a:off x="4973417" y="5207266"/>
            <a:ext cx="2360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Fig-2: Different objects</a:t>
            </a:r>
          </a:p>
        </p:txBody>
      </p:sp>
    </p:spTree>
    <p:extLst>
      <p:ext uri="{BB962C8B-B14F-4D97-AF65-F5344CB8AC3E}">
        <p14:creationId xmlns:p14="http://schemas.microsoft.com/office/powerpoint/2010/main" val="595063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44031-87BF-1977-5145-97395658F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(cont’d)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9F301-1C84-F969-72DA-9494513BB1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</a:rPr>
              <a:t>Moving Objects: 2 kind of moving objects.</a:t>
            </a:r>
          </a:p>
          <a:p>
            <a:pPr marL="576072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</a:rPr>
              <a:t>Knife</a:t>
            </a:r>
          </a:p>
          <a:p>
            <a:pPr marL="576072" indent="-4572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</a:rPr>
              <a:t>Watermelon</a:t>
            </a:r>
          </a:p>
          <a:p>
            <a:pPr marL="118872" indent="0">
              <a:buNone/>
            </a:pPr>
            <a:r>
              <a:rPr lang="en-US" dirty="0"/>
              <a:t>    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AA047-EE3C-0D01-F204-77742B06F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14E71-428F-4061-BA7B-5C6D3D5FC028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6868FD-0386-8C57-2DCE-001664EA6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5335C5-D886-88EA-102A-E90B00DEF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468" y="2362200"/>
            <a:ext cx="6501063" cy="35629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EEC209-6CF0-6FC3-6CC7-DD635874A916}"/>
              </a:ext>
            </a:extLst>
          </p:cNvPr>
          <p:cNvSpPr txBox="1"/>
          <p:nvPr/>
        </p:nvSpPr>
        <p:spPr>
          <a:xfrm>
            <a:off x="5003392" y="6098262"/>
            <a:ext cx="2300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Fig-3: Moving Objects</a:t>
            </a:r>
          </a:p>
        </p:txBody>
      </p:sp>
    </p:spTree>
    <p:extLst>
      <p:ext uri="{BB962C8B-B14F-4D97-AF65-F5344CB8AC3E}">
        <p14:creationId xmlns:p14="http://schemas.microsoft.com/office/powerpoint/2010/main" val="2312681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5DE8-82B7-D2D1-879F-06CCEDDE0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(cont’d)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E25B2C3-FE8A-20E1-ED00-E1B351352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0438" y="1465973"/>
            <a:ext cx="4830762" cy="393206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365CB-61C4-0780-3F3D-9435CF422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14E71-428F-4061-BA7B-5C6D3D5FC028}" type="datetime1">
              <a:rPr lang="en-US" smtClean="0"/>
              <a:t>1/23/2025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4F96D6-D13B-B206-04AD-2D91741E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755A7-14C3-4271-9743-D1DE7E0E674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B2885F-9573-8E55-AB4C-53A972D52369}"/>
              </a:ext>
            </a:extLst>
          </p:cNvPr>
          <p:cNvSpPr txBox="1"/>
          <p:nvPr/>
        </p:nvSpPr>
        <p:spPr>
          <a:xfrm>
            <a:off x="1642588" y="5746836"/>
            <a:ext cx="3512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Fig-4: Scene after cutting the melon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0079C05-DFD3-9A2B-1A9E-E7B87A299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237" y="1465973"/>
            <a:ext cx="4648200" cy="393206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AB266AF-432D-7986-7522-ABD8976222B5}"/>
              </a:ext>
            </a:extLst>
          </p:cNvPr>
          <p:cNvSpPr txBox="1"/>
          <p:nvPr/>
        </p:nvSpPr>
        <p:spPr>
          <a:xfrm>
            <a:off x="8008492" y="5746836"/>
            <a:ext cx="2307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Fig-5: After game over</a:t>
            </a:r>
          </a:p>
        </p:txBody>
      </p:sp>
    </p:spTree>
    <p:extLst>
      <p:ext uri="{BB962C8B-B14F-4D97-AF65-F5344CB8AC3E}">
        <p14:creationId xmlns:p14="http://schemas.microsoft.com/office/powerpoint/2010/main" val="7033709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Custom 2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17404</TotalTime>
  <Words>411</Words>
  <Application>Microsoft Office PowerPoint</Application>
  <PresentationFormat>Widescreen</PresentationFormat>
  <Paragraphs>89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Wingdings</vt:lpstr>
      <vt:lpstr>Wingdings 2</vt:lpstr>
      <vt:lpstr>Wingdings 3</vt:lpstr>
      <vt:lpstr>Module</vt:lpstr>
      <vt:lpstr>Fruit Slicing Game Using Opengl 3.3</vt:lpstr>
      <vt:lpstr>Outline</vt:lpstr>
      <vt:lpstr>Introduction</vt:lpstr>
      <vt:lpstr>Keyboard Control (Lighting)</vt:lpstr>
      <vt:lpstr>Keyboard Control (View)</vt:lpstr>
      <vt:lpstr>Features</vt:lpstr>
      <vt:lpstr>Features (cont’d)</vt:lpstr>
      <vt:lpstr>Features (cont’d)</vt:lpstr>
      <vt:lpstr>Features (cont’d)</vt:lpstr>
      <vt:lpstr>Project Video</vt:lpstr>
      <vt:lpstr>References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 Segregation of Foreground and Background from Video Source</dc:title>
  <dc:subject/>
  <dc:creator>Sakib &amp; Nipa</dc:creator>
  <cp:keywords/>
  <dc:description/>
  <cp:lastModifiedBy>Nafisur Rahman</cp:lastModifiedBy>
  <cp:revision>409</cp:revision>
  <dcterms:created xsi:type="dcterms:W3CDTF">2017-02-25T17:24:22Z</dcterms:created>
  <dcterms:modified xsi:type="dcterms:W3CDTF">2025-01-23T06:58:22Z</dcterms:modified>
  <cp:category/>
</cp:coreProperties>
</file>